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67" r:id="rId5"/>
    <p:sldId id="258" r:id="rId6"/>
    <p:sldId id="259" r:id="rId7"/>
    <p:sldId id="260" r:id="rId8"/>
    <p:sldId id="268" r:id="rId9"/>
    <p:sldId id="261" r:id="rId10"/>
    <p:sldId id="263" r:id="rId11"/>
    <p:sldId id="277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48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5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D1685-DBEC-1B4E-A367-58C9455B911F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F72FF-DC5A-5244-ADB6-D409DE77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American College of Medical Genetics Management guidelines for </a:t>
            </a:r>
            <a:r>
              <a:rPr lang="en-US" dirty="0" err="1" smtClean="0"/>
              <a:t>Pompe</a:t>
            </a:r>
            <a:r>
              <a:rPr lang="en-US" baseline="0" dirty="0" smtClean="0"/>
              <a:t> Disease published in 2006, 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72FF-DC5A-5244-ADB6-D409DE7796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1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Brittany Taylor, RD, LDN</a:t>
            </a:r>
          </a:p>
          <a:p>
            <a:r>
              <a:rPr lang="en-US" dirty="0" smtClean="0"/>
              <a:t>Metabolic Dietitian</a:t>
            </a:r>
          </a:p>
          <a:p>
            <a:r>
              <a:rPr lang="en-US" dirty="0" smtClean="0"/>
              <a:t>Duke Pediatrics- Genetics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78031"/>
            <a:ext cx="6324600" cy="1828800"/>
          </a:xfrm>
        </p:spPr>
        <p:txBody>
          <a:bodyPr/>
          <a:lstStyle/>
          <a:p>
            <a:r>
              <a:rPr lang="en-US" dirty="0" smtClean="0"/>
              <a:t>Nutrition in </a:t>
            </a:r>
            <a:br>
              <a:rPr lang="en-US" dirty="0" smtClean="0"/>
            </a:br>
            <a:r>
              <a:rPr lang="en-US" dirty="0" err="1" smtClean="0"/>
              <a:t>Pompe</a:t>
            </a:r>
            <a:r>
              <a:rPr lang="en-US" dirty="0" smtClean="0"/>
              <a:t>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1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Often provide little nutritional value to the body</a:t>
            </a:r>
          </a:p>
          <a:p>
            <a:endParaRPr lang="en-US" dirty="0" smtClean="0"/>
          </a:p>
          <a:p>
            <a:r>
              <a:rPr lang="en-US" dirty="0" smtClean="0"/>
              <a:t>Digested by the body quickly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8652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Source of simple sugars</a:t>
            </a:r>
          </a:p>
          <a:p>
            <a:pPr lvl="1"/>
            <a:r>
              <a:rPr lang="en-US" dirty="0" smtClean="0"/>
              <a:t>White flour</a:t>
            </a:r>
          </a:p>
          <a:p>
            <a:pPr lvl="1"/>
            <a:r>
              <a:rPr lang="en-US" dirty="0" smtClean="0"/>
              <a:t>Honey</a:t>
            </a:r>
          </a:p>
          <a:p>
            <a:pPr lvl="1"/>
            <a:r>
              <a:rPr lang="en-US" dirty="0" smtClean="0"/>
              <a:t>Candy</a:t>
            </a:r>
          </a:p>
          <a:p>
            <a:pPr lvl="1"/>
            <a:r>
              <a:rPr lang="en-US" dirty="0" smtClean="0"/>
              <a:t>Chocolate</a:t>
            </a:r>
          </a:p>
          <a:p>
            <a:pPr lvl="1"/>
            <a:r>
              <a:rPr lang="en-US" dirty="0" smtClean="0"/>
              <a:t>Fruit juice</a:t>
            </a:r>
          </a:p>
          <a:p>
            <a:pPr lvl="1"/>
            <a:r>
              <a:rPr lang="en-US" dirty="0" smtClean="0"/>
              <a:t>Cake</a:t>
            </a:r>
          </a:p>
          <a:p>
            <a:pPr lvl="1"/>
            <a:r>
              <a:rPr lang="en-US" dirty="0" smtClean="0"/>
              <a:t>Jam</a:t>
            </a:r>
          </a:p>
          <a:p>
            <a:pPr lvl="1"/>
            <a:r>
              <a:rPr lang="en-US" dirty="0" smtClean="0"/>
              <a:t>Soda</a:t>
            </a:r>
          </a:p>
          <a:p>
            <a:pPr lvl="1"/>
            <a:r>
              <a:rPr lang="en-US" dirty="0" smtClean="0"/>
              <a:t>Packaged cereal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Sugars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Decrease saturated and trans- fats</a:t>
            </a:r>
          </a:p>
          <a:p>
            <a:pPr lvl="1"/>
            <a:r>
              <a:rPr lang="en-US" dirty="0" smtClean="0"/>
              <a:t>Beef, poultry fat</a:t>
            </a:r>
          </a:p>
          <a:p>
            <a:pPr lvl="1"/>
            <a:r>
              <a:rPr lang="en-US" dirty="0" smtClean="0"/>
              <a:t>Dairy fat</a:t>
            </a:r>
          </a:p>
          <a:p>
            <a:pPr lvl="1"/>
            <a:r>
              <a:rPr lang="en-US" dirty="0" smtClean="0"/>
              <a:t>Butter</a:t>
            </a:r>
          </a:p>
          <a:p>
            <a:pPr lvl="1"/>
            <a:r>
              <a:rPr lang="en-US" dirty="0" smtClean="0"/>
              <a:t>Cheese</a:t>
            </a:r>
          </a:p>
          <a:p>
            <a:pPr lvl="1"/>
            <a:r>
              <a:rPr lang="en-US" dirty="0" smtClean="0"/>
              <a:t>Ice cream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Increase poly- and monounsaturated fats</a:t>
            </a:r>
          </a:p>
          <a:p>
            <a:pPr lvl="1"/>
            <a:r>
              <a:rPr lang="en-US" dirty="0" smtClean="0"/>
              <a:t>Olive oil</a:t>
            </a:r>
          </a:p>
          <a:p>
            <a:pPr lvl="1"/>
            <a:r>
              <a:rPr lang="en-US" dirty="0" smtClean="0"/>
              <a:t>Avocados</a:t>
            </a:r>
          </a:p>
          <a:p>
            <a:pPr lvl="1"/>
            <a:r>
              <a:rPr lang="en-US" dirty="0" smtClean="0"/>
              <a:t>Nuts</a:t>
            </a:r>
          </a:p>
          <a:p>
            <a:pPr lvl="1"/>
            <a:r>
              <a:rPr lang="en-US" dirty="0" smtClean="0"/>
              <a:t>Fatty fish</a:t>
            </a:r>
          </a:p>
          <a:p>
            <a:pPr lvl="1"/>
            <a:r>
              <a:rPr lang="en-US" dirty="0" smtClean="0"/>
              <a:t>Seeds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2" y="5482194"/>
            <a:ext cx="4048125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66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menu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430799"/>
              </p:ext>
            </p:extLst>
          </p:nvPr>
        </p:nvGraphicFramePr>
        <p:xfrm>
          <a:off x="381000" y="1719263"/>
          <a:ext cx="8372793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4127"/>
                <a:gridCol w="1187533"/>
                <a:gridCol w="1781298"/>
                <a:gridCol w="11298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Food/Portion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 of 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</a:t>
                      </a:r>
                      <a:r>
                        <a:rPr lang="en-US" baseline="0" dirty="0" smtClean="0"/>
                        <a:t> of 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 of Fat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Breakfast</a:t>
                      </a:r>
                    </a:p>
                    <a:p>
                      <a:pPr algn="ctr"/>
                      <a:r>
                        <a:rPr lang="en-US" dirty="0" smtClean="0"/>
                        <a:t>2 eggs, scrambled</a:t>
                      </a:r>
                    </a:p>
                    <a:p>
                      <a:pPr algn="ctr"/>
                      <a:r>
                        <a:rPr lang="en-US" dirty="0" smtClean="0"/>
                        <a:t>2 slices </a:t>
                      </a:r>
                      <a:r>
                        <a:rPr lang="en-US" dirty="0" err="1" smtClean="0"/>
                        <a:t>canadian</a:t>
                      </a:r>
                      <a:r>
                        <a:rPr lang="en-US" baseline="0" dirty="0" smtClean="0"/>
                        <a:t> bacon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whole wheat </a:t>
                      </a:r>
                      <a:r>
                        <a:rPr lang="en-US" baseline="0" dirty="0" err="1" smtClean="0"/>
                        <a:t>english</a:t>
                      </a:r>
                      <a:r>
                        <a:rPr lang="en-US" baseline="0" dirty="0" smtClean="0"/>
                        <a:t> muffin</a:t>
                      </a:r>
                    </a:p>
                    <a:p>
                      <a:pPr algn="ctr"/>
                      <a:r>
                        <a:rPr lang="en-US" baseline="0" dirty="0" smtClean="0"/>
                        <a:t>1 </a:t>
                      </a:r>
                      <a:r>
                        <a:rPr lang="en-US" baseline="0" dirty="0" err="1" smtClean="0"/>
                        <a:t>Tbsp</a:t>
                      </a:r>
                      <a:r>
                        <a:rPr lang="en-US" baseline="0" dirty="0" smtClean="0"/>
                        <a:t> margarine</a:t>
                      </a:r>
                    </a:p>
                    <a:p>
                      <a:pPr algn="ctr"/>
                      <a:r>
                        <a:rPr lang="en-US" baseline="0" dirty="0" smtClean="0"/>
                        <a:t>1 cup low fat milk (1%)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Snack</a:t>
                      </a:r>
                    </a:p>
                    <a:p>
                      <a:pPr algn="ctr"/>
                      <a:r>
                        <a:rPr lang="en-US" dirty="0" smtClean="0"/>
                        <a:t>Whole</a:t>
                      </a:r>
                      <a:r>
                        <a:rPr lang="en-US" baseline="0" dirty="0" smtClean="0"/>
                        <a:t> wheat s</a:t>
                      </a:r>
                      <a:r>
                        <a:rPr lang="en-US" dirty="0" smtClean="0"/>
                        <a:t>altine crackers (5)</a:t>
                      </a:r>
                    </a:p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Tbsp</a:t>
                      </a:r>
                      <a:r>
                        <a:rPr lang="en-US" dirty="0" smtClean="0"/>
                        <a:t> natural</a:t>
                      </a:r>
                      <a:r>
                        <a:rPr lang="en-US" baseline="0" dirty="0" smtClean="0"/>
                        <a:t> peanut butter (low sugar)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26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527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244421"/>
              </p:ext>
            </p:extLst>
          </p:nvPr>
        </p:nvGraphicFramePr>
        <p:xfrm>
          <a:off x="381000" y="1719263"/>
          <a:ext cx="8407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379"/>
                <a:gridCol w="1211283"/>
                <a:gridCol w="1757548"/>
                <a:gridCol w="1093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Food/Portion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 of 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</a:t>
                      </a:r>
                      <a:r>
                        <a:rPr lang="en-US" baseline="0" dirty="0" smtClean="0"/>
                        <a:t> of 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 of Fat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Lunch</a:t>
                      </a:r>
                    </a:p>
                    <a:p>
                      <a:pPr algn="ctr"/>
                      <a:r>
                        <a:rPr lang="en-US" dirty="0" smtClean="0"/>
                        <a:t>Turkey </a:t>
                      </a:r>
                      <a:r>
                        <a:rPr lang="en-US" dirty="0" err="1" smtClean="0"/>
                        <a:t>sandwhich</a:t>
                      </a:r>
                      <a:r>
                        <a:rPr lang="en-US" dirty="0" smtClean="0"/>
                        <a:t> on whole wheat bread (3 slices</a:t>
                      </a:r>
                      <a:r>
                        <a:rPr lang="en-US" baseline="0" dirty="0" smtClean="0"/>
                        <a:t> oven-roasted turkey, 1 slice tomato, 1 </a:t>
                      </a:r>
                      <a:r>
                        <a:rPr lang="en-US" baseline="0" dirty="0" err="1" smtClean="0"/>
                        <a:t>Tbsp</a:t>
                      </a:r>
                      <a:r>
                        <a:rPr lang="en-US" baseline="0" dirty="0" smtClean="0"/>
                        <a:t> mustard and 1 leaf lettuce)</a:t>
                      </a:r>
                    </a:p>
                    <a:p>
                      <a:pPr algn="ctr"/>
                      <a:r>
                        <a:rPr lang="en-US" baseline="0" dirty="0" smtClean="0"/>
                        <a:t>1 </a:t>
                      </a:r>
                      <a:r>
                        <a:rPr lang="en-US" baseline="0" dirty="0" err="1" smtClean="0"/>
                        <a:t>oz</a:t>
                      </a:r>
                      <a:r>
                        <a:rPr lang="en-US" baseline="0" dirty="0" smtClean="0"/>
                        <a:t> roasted almonds (low salt)</a:t>
                      </a:r>
                    </a:p>
                    <a:p>
                      <a:pPr algn="ctr"/>
                      <a:r>
                        <a:rPr lang="en-US" baseline="0" dirty="0" smtClean="0"/>
                        <a:t>5 </a:t>
                      </a:r>
                      <a:r>
                        <a:rPr lang="en-US" baseline="0" dirty="0" err="1" smtClean="0"/>
                        <a:t>oz</a:t>
                      </a:r>
                      <a:r>
                        <a:rPr lang="en-US" baseline="0" dirty="0" smtClean="0"/>
                        <a:t> Greek yogurt</a:t>
                      </a:r>
                    </a:p>
                    <a:p>
                      <a:pPr algn="ctr"/>
                      <a:r>
                        <a:rPr lang="en-US" baseline="0" dirty="0" smtClean="0"/>
                        <a:t>1 cup unsweetened iced tea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Snack</a:t>
                      </a:r>
                    </a:p>
                    <a:p>
                      <a:pPr algn="ctr"/>
                      <a:r>
                        <a:rPr lang="en-US" b="0" baseline="0" dirty="0" smtClean="0"/>
                        <a:t>High Protein, low carbohydrate shake</a:t>
                      </a:r>
                    </a:p>
                    <a:p>
                      <a:pPr algn="ctr"/>
                      <a:r>
                        <a:rPr lang="en-US" b="0" baseline="0" dirty="0" smtClean="0"/>
                        <a:t>1 medium apple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r>
                        <a:rPr lang="en-US" dirty="0" smtClean="0"/>
                        <a:t>11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14</a:t>
                      </a:r>
                    </a:p>
                    <a:p>
                      <a:pPr algn="ctr"/>
                      <a:r>
                        <a:rPr lang="en-US" dirty="0" smtClean="0"/>
                        <a:t>11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4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791962"/>
              </p:ext>
            </p:extLst>
          </p:nvPr>
        </p:nvGraphicFramePr>
        <p:xfrm>
          <a:off x="381000" y="1719264"/>
          <a:ext cx="8418616" cy="402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8126"/>
                <a:gridCol w="1274688"/>
                <a:gridCol w="1803803"/>
                <a:gridCol w="1011999"/>
              </a:tblGrid>
              <a:tr h="5099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Food/Portion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 of 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</a:t>
                      </a:r>
                      <a:r>
                        <a:rPr lang="en-US" baseline="0" dirty="0" smtClean="0"/>
                        <a:t> of 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Grams of Fat</a:t>
                      </a:r>
                      <a:endParaRPr lang="en-US" dirty="0"/>
                    </a:p>
                  </a:txBody>
                  <a:tcPr/>
                </a:tc>
              </a:tr>
              <a:tr h="338780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Dinner</a:t>
                      </a:r>
                    </a:p>
                    <a:p>
                      <a:pPr algn="ctr"/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oz</a:t>
                      </a:r>
                      <a:r>
                        <a:rPr lang="en-US" dirty="0" smtClean="0"/>
                        <a:t> boneless/skinless chicken breast, baked with sliced</a:t>
                      </a:r>
                      <a:r>
                        <a:rPr lang="en-US" baseline="0" dirty="0" smtClean="0"/>
                        <a:t> peppers, onions and olive oil</a:t>
                      </a:r>
                    </a:p>
                    <a:p>
                      <a:pPr algn="ctr"/>
                      <a:r>
                        <a:rPr lang="en-US" dirty="0" smtClean="0"/>
                        <a:t>1 whole wheat dinner roll with butter</a:t>
                      </a:r>
                    </a:p>
                    <a:p>
                      <a:pPr algn="ctr"/>
                      <a:r>
                        <a:rPr lang="en-US" dirty="0" smtClean="0"/>
                        <a:t>1/3 cup brown</a:t>
                      </a:r>
                      <a:r>
                        <a:rPr lang="en-US" baseline="0" dirty="0" smtClean="0"/>
                        <a:t> rice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½ cup baked beans</a:t>
                      </a:r>
                    </a:p>
                    <a:p>
                      <a:pPr algn="ctr"/>
                      <a:r>
                        <a:rPr lang="en-US" dirty="0" smtClean="0"/>
                        <a:t>1 cup low-fat</a:t>
                      </a:r>
                      <a:r>
                        <a:rPr lang="en-US" baseline="0" dirty="0" smtClean="0"/>
                        <a:t> milk (1%)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25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dirty="0" smtClean="0"/>
                        <a:t>27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2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148979"/>
              </p:ext>
            </p:extLst>
          </p:nvPr>
        </p:nvGraphicFramePr>
        <p:xfrm>
          <a:off x="381000" y="1719263"/>
          <a:ext cx="8407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2234 </a:t>
                      </a:r>
                      <a:r>
                        <a:rPr lang="en-US" b="1" i="0" dirty="0" smtClean="0"/>
                        <a:t>calories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 grams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640 calories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 grams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712 calories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32%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 grams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882 calories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39%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0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Brittany Taylor, RD, LDN</a:t>
            </a:r>
          </a:p>
          <a:p>
            <a:pPr marL="45720" indent="0" algn="ctr">
              <a:buNone/>
            </a:pPr>
            <a:r>
              <a:rPr lang="en-US" dirty="0" smtClean="0"/>
              <a:t>Metabolic Dietitian</a:t>
            </a:r>
          </a:p>
          <a:p>
            <a:pPr marL="45720" indent="0" algn="ctr">
              <a:buNone/>
            </a:pPr>
            <a:r>
              <a:rPr lang="en-US" dirty="0" smtClean="0"/>
              <a:t>Duke University Medical Center</a:t>
            </a:r>
          </a:p>
          <a:p>
            <a:pPr marL="45720" indent="0" algn="ctr">
              <a:buNone/>
            </a:pPr>
            <a:r>
              <a:rPr lang="en-US" dirty="0" smtClean="0"/>
              <a:t>Division of Medical Genetics</a:t>
            </a:r>
          </a:p>
          <a:p>
            <a:pPr marL="45720" indent="0" algn="ctr">
              <a:buNone/>
            </a:pPr>
            <a:r>
              <a:rPr lang="en-US" dirty="0" smtClean="0"/>
              <a:t>919-681-1932 (office)</a:t>
            </a:r>
          </a:p>
          <a:p>
            <a:pPr marL="45720" indent="0" algn="ctr">
              <a:buNone/>
            </a:pPr>
            <a:r>
              <a:rPr lang="en-US" dirty="0" smtClean="0"/>
              <a:t>919-684-0927 (fax)</a:t>
            </a:r>
          </a:p>
          <a:p>
            <a:pPr marL="45720" indent="0" algn="ctr">
              <a:buNone/>
            </a:pPr>
            <a:r>
              <a:rPr lang="en-US" dirty="0" smtClean="0"/>
              <a:t>brittany.taylor@duke.edu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glycogen deposition in the lysosomes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Increase amino acid utilization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Maximize overall nutritional health</a:t>
            </a:r>
          </a:p>
          <a:p>
            <a:endParaRPr lang="en-US" dirty="0" smtClean="0"/>
          </a:p>
          <a:p>
            <a:r>
              <a:rPr lang="en-US" dirty="0" smtClean="0"/>
              <a:t>Meet </a:t>
            </a:r>
            <a:r>
              <a:rPr lang="en-US" dirty="0"/>
              <a:t>macro and micronutrient requirements (DRI’s</a:t>
            </a:r>
            <a:r>
              <a:rPr lang="en-US" dirty="0" smtClean="0"/>
              <a:t>) to provide optimal nutrition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Goals for </a:t>
            </a:r>
            <a:br>
              <a:rPr lang="en-US" dirty="0" smtClean="0"/>
            </a:br>
            <a:r>
              <a:rPr lang="en-US" dirty="0" err="1" smtClean="0"/>
              <a:t>pompe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524" y="5815617"/>
            <a:ext cx="7869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Kishnani</a:t>
            </a:r>
            <a:r>
              <a:rPr lang="en-US" dirty="0"/>
              <a:t> PS, Steiner RD, Bali D, et al. </a:t>
            </a:r>
            <a:r>
              <a:rPr lang="en-US" dirty="0" err="1"/>
              <a:t>Pompe</a:t>
            </a:r>
            <a:r>
              <a:rPr lang="en-US" dirty="0"/>
              <a:t> disease diagnosis and management guidelines. </a:t>
            </a:r>
            <a:r>
              <a:rPr lang="en-US" i="1" dirty="0"/>
              <a:t>Genet Med </a:t>
            </a:r>
            <a:r>
              <a:rPr lang="en-US" dirty="0"/>
              <a:t>2006; 8:267-88. </a:t>
            </a:r>
          </a:p>
        </p:txBody>
      </p:sp>
    </p:spTree>
    <p:extLst>
      <p:ext uri="{BB962C8B-B14F-4D97-AF65-F5344CB8AC3E}">
        <p14:creationId xmlns:p14="http://schemas.microsoft.com/office/powerpoint/2010/main" val="22128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 Loss</a:t>
            </a:r>
          </a:p>
          <a:p>
            <a:pPr lvl="1"/>
            <a:r>
              <a:rPr lang="en-US" dirty="0" smtClean="0"/>
              <a:t>Modify food/beverage consistency</a:t>
            </a:r>
          </a:p>
          <a:p>
            <a:pPr lvl="1"/>
            <a:r>
              <a:rPr lang="en-US" dirty="0" smtClean="0"/>
              <a:t>Formula supplements</a:t>
            </a:r>
          </a:p>
          <a:p>
            <a:pPr lvl="1"/>
            <a:r>
              <a:rPr lang="en-US" dirty="0" smtClean="0"/>
              <a:t>Tube feedings</a:t>
            </a:r>
          </a:p>
          <a:p>
            <a:pPr lvl="1"/>
            <a:r>
              <a:rPr lang="en-US" dirty="0" smtClean="0"/>
              <a:t>Small, frequent meals</a:t>
            </a:r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 Gain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Decreased activity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Calorie requirements may be decreased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High protein diet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issues in </a:t>
            </a:r>
            <a:r>
              <a:rPr lang="en-US" dirty="0" err="1" smtClean="0"/>
              <a:t>pompe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5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Chronic limited mobility and weakness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Poor nutrition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well understood in </a:t>
            </a:r>
            <a:r>
              <a:rPr lang="en-US" dirty="0" err="1" smtClean="0"/>
              <a:t>Pompe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Optimize nutrition for bone health</a:t>
            </a:r>
          </a:p>
          <a:p>
            <a:pPr lvl="2"/>
            <a:r>
              <a:rPr lang="en-US" dirty="0" smtClean="0"/>
              <a:t>Meet calcium and vitamin D requirements</a:t>
            </a:r>
          </a:p>
          <a:p>
            <a:pPr lvl="2"/>
            <a:r>
              <a:rPr lang="en-US" dirty="0" smtClean="0"/>
              <a:t>May require additional supplementation</a:t>
            </a:r>
          </a:p>
          <a:p>
            <a:pPr lvl="3"/>
            <a:r>
              <a:rPr lang="en-US" dirty="0" err="1" smtClean="0"/>
              <a:t>Citracal</a:t>
            </a:r>
            <a:r>
              <a:rPr lang="en-US" dirty="0" smtClean="0"/>
              <a:t>, </a:t>
            </a:r>
            <a:r>
              <a:rPr lang="en-US" dirty="0" err="1" smtClean="0"/>
              <a:t>Viactiv</a:t>
            </a:r>
            <a:r>
              <a:rPr lang="en-US" dirty="0" smtClean="0"/>
              <a:t>, </a:t>
            </a:r>
            <a:r>
              <a:rPr lang="en-US" dirty="0" err="1" smtClean="0"/>
              <a:t>Caltrate</a:t>
            </a:r>
            <a:endParaRPr lang="en-US" dirty="0" smtClean="0"/>
          </a:p>
          <a:p>
            <a:pPr lvl="3"/>
            <a:r>
              <a:rPr lang="en-US" dirty="0" smtClean="0"/>
              <a:t>Vitamin D supplementation, monitoring blood levels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issues in </a:t>
            </a:r>
            <a:r>
              <a:rPr lang="en-US" dirty="0" err="1" smtClean="0"/>
              <a:t>pompe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Slonim</a:t>
            </a:r>
            <a:r>
              <a:rPr lang="en-US" b="1" dirty="0"/>
              <a:t> AE, </a:t>
            </a:r>
            <a:r>
              <a:rPr lang="en-US" b="1" dirty="0" err="1"/>
              <a:t>Bulone</a:t>
            </a:r>
            <a:r>
              <a:rPr lang="en-US" b="1" dirty="0"/>
              <a:t> L, </a:t>
            </a:r>
            <a:r>
              <a:rPr lang="en-US" b="1" dirty="0" err="1"/>
              <a:t>Slonim</a:t>
            </a:r>
            <a:r>
              <a:rPr lang="en-US" b="1" dirty="0"/>
              <a:t> E, Goldberg T, </a:t>
            </a:r>
            <a:r>
              <a:rPr lang="en-US" b="1" dirty="0" err="1"/>
              <a:t>MinikesJ</a:t>
            </a:r>
            <a:r>
              <a:rPr lang="en-US" b="1" dirty="0"/>
              <a:t>, </a:t>
            </a:r>
            <a:r>
              <a:rPr lang="en-US" b="1" dirty="0" err="1"/>
              <a:t>Galanko</a:t>
            </a:r>
            <a:r>
              <a:rPr lang="en-US" b="1" dirty="0"/>
              <a:t> J, </a:t>
            </a:r>
            <a:r>
              <a:rPr lang="en-US" b="1" dirty="0" err="1"/>
              <a:t>Martiniuk</a:t>
            </a:r>
            <a:r>
              <a:rPr lang="en-US" b="1" dirty="0"/>
              <a:t> F. </a:t>
            </a:r>
            <a:r>
              <a:rPr lang="en-US" b="1" dirty="0" err="1"/>
              <a:t>AdultAcid</a:t>
            </a:r>
            <a:r>
              <a:rPr lang="en-US" b="1" dirty="0"/>
              <a:t> Maltase Deficiency: Modification of natural history by Nutrition &amp; Exercise Therapy. Muscle and Nerve 2007; 35: 70-77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34 patients treated with nutrition and exercise therapy (NET) for periods of 2-10 years</a:t>
            </a:r>
          </a:p>
          <a:p>
            <a:pPr lvl="1"/>
            <a:r>
              <a:rPr lang="en-US" dirty="0" smtClean="0"/>
              <a:t>High protein, low carbohydrate diet with L-Alanine supplementation</a:t>
            </a:r>
          </a:p>
          <a:p>
            <a:pPr lvl="1"/>
            <a:r>
              <a:rPr lang="en-US" dirty="0" smtClean="0"/>
              <a:t>Aerobic exercise</a:t>
            </a:r>
          </a:p>
          <a:p>
            <a:endParaRPr lang="en-US" dirty="0" smtClean="0"/>
          </a:p>
          <a:p>
            <a:r>
              <a:rPr lang="en-US" dirty="0" smtClean="0"/>
              <a:t>Concluded NET </a:t>
            </a:r>
            <a:r>
              <a:rPr lang="en-US" i="1" dirty="0" smtClean="0"/>
              <a:t>compliance</a:t>
            </a:r>
            <a:r>
              <a:rPr lang="en-US" dirty="0" smtClean="0"/>
              <a:t> can slow deterioration of muscle function, improve natural history of adult-onset </a:t>
            </a:r>
            <a:r>
              <a:rPr lang="en-US" dirty="0" err="1" smtClean="0"/>
              <a:t>Pompe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 high protein diet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4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 Recommendations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633067"/>
              </p:ext>
            </p:extLst>
          </p:nvPr>
        </p:nvGraphicFramePr>
        <p:xfrm>
          <a:off x="381000" y="1903095"/>
          <a:ext cx="8407401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25-30% of</a:t>
                      </a:r>
                      <a:r>
                        <a:rPr lang="en-US" baseline="0" dirty="0" smtClean="0"/>
                        <a:t> total</a:t>
                      </a:r>
                      <a:r>
                        <a:rPr lang="en-US" dirty="0" smtClean="0"/>
                        <a:t> calories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Decrease muscle turnover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Alternative source of energy to replace carbohydrate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Protein supplements (whey)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30-35%</a:t>
                      </a:r>
                      <a:r>
                        <a:rPr lang="en-US" baseline="0" dirty="0" smtClean="0"/>
                        <a:t> of total calories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Reduce glycogen storage in muscle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Encourage complex carbohydrates vs Simple Sugars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35-40% of total calories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Alternative source of energy to replace carbohydrate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Limit sources of saturated and trans fats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Choose</a:t>
                      </a:r>
                      <a:r>
                        <a:rPr lang="en-US" baseline="0" dirty="0" smtClean="0"/>
                        <a:t> foods high in mono- and polyunsaturated fats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5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8864" r="18864"/>
          <a:stretch>
            <a:fillRect/>
          </a:stretch>
        </p:blipFill>
        <p:spPr/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Lean Meats</a:t>
            </a:r>
          </a:p>
          <a:p>
            <a:pPr marL="45720" indent="0">
              <a:buNone/>
            </a:pPr>
            <a:r>
              <a:rPr lang="en-US" dirty="0" smtClean="0"/>
              <a:t>Fish</a:t>
            </a:r>
          </a:p>
          <a:p>
            <a:pPr marL="45720" indent="0">
              <a:buNone/>
            </a:pPr>
            <a:r>
              <a:rPr lang="en-US" dirty="0" smtClean="0"/>
              <a:t>Eggs</a:t>
            </a:r>
          </a:p>
          <a:p>
            <a:pPr marL="45720" indent="0">
              <a:buNone/>
            </a:pPr>
            <a:r>
              <a:rPr lang="en-US" dirty="0" smtClean="0"/>
              <a:t>Nuts, nut butters and seeds</a:t>
            </a:r>
          </a:p>
          <a:p>
            <a:pPr marL="45720" indent="0">
              <a:buNone/>
            </a:pPr>
            <a:r>
              <a:rPr lang="en-US" dirty="0" smtClean="0"/>
              <a:t>Beans</a:t>
            </a:r>
          </a:p>
          <a:p>
            <a:pPr marL="45720" indent="0">
              <a:buNone/>
            </a:pPr>
            <a:r>
              <a:rPr lang="en-US" dirty="0" smtClean="0"/>
              <a:t>Dairy: milk, yogurt, cheeses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7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95485"/>
          </a:xfrm>
        </p:spPr>
        <p:txBody>
          <a:bodyPr>
            <a:normAutofit/>
          </a:bodyPr>
          <a:lstStyle/>
          <a:p>
            <a:r>
              <a:rPr lang="en-US" dirty="0" smtClean="0"/>
              <a:t>100% whey protein powders (little to no carbohydrate)</a:t>
            </a:r>
          </a:p>
          <a:p>
            <a:pPr lvl="1"/>
            <a:r>
              <a:rPr lang="en-US" dirty="0" err="1" smtClean="0"/>
              <a:t>Unjury</a:t>
            </a:r>
            <a:endParaRPr lang="en-US" dirty="0" smtClean="0"/>
          </a:p>
          <a:p>
            <a:pPr lvl="1"/>
            <a:r>
              <a:rPr lang="en-US" dirty="0" err="1" smtClean="0"/>
              <a:t>Beneprotein</a:t>
            </a:r>
            <a:endParaRPr lang="en-US" dirty="0" smtClean="0"/>
          </a:p>
          <a:p>
            <a:pPr lvl="1"/>
            <a:r>
              <a:rPr lang="en-US" dirty="0" smtClean="0"/>
              <a:t>GNC </a:t>
            </a:r>
          </a:p>
          <a:p>
            <a:pPr lvl="1"/>
            <a:endParaRPr lang="en-US" dirty="0"/>
          </a:p>
          <a:p>
            <a:r>
              <a:rPr lang="en-US" dirty="0" smtClean="0"/>
              <a:t>High protein, low carbohydrate snacks**</a:t>
            </a:r>
          </a:p>
          <a:p>
            <a:pPr lvl="1"/>
            <a:r>
              <a:rPr lang="en-US" dirty="0" smtClean="0"/>
              <a:t>Atkins, South Beach shakes, bars, snacks</a:t>
            </a:r>
          </a:p>
          <a:p>
            <a:pPr lvl="1"/>
            <a:r>
              <a:rPr lang="en-US" dirty="0" err="1" smtClean="0"/>
              <a:t>Advantedge</a:t>
            </a:r>
            <a:r>
              <a:rPr lang="en-US" dirty="0" smtClean="0"/>
              <a:t> bars and shakes</a:t>
            </a:r>
          </a:p>
          <a:p>
            <a:pPr lvl="1"/>
            <a:r>
              <a:rPr lang="en-US" dirty="0" err="1" smtClean="0"/>
              <a:t>PureProtein</a:t>
            </a:r>
            <a:r>
              <a:rPr lang="en-US" dirty="0" smtClean="0"/>
              <a:t> or Premier Protein powders, shakes and bars</a:t>
            </a:r>
          </a:p>
          <a:p>
            <a:pPr lvl="1"/>
            <a:r>
              <a:rPr lang="en-US" dirty="0" err="1" smtClean="0"/>
              <a:t>ThinkThin</a:t>
            </a:r>
            <a:r>
              <a:rPr lang="en-US" dirty="0" smtClean="0"/>
              <a:t> bars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640080" lvl="2" indent="0">
              <a:buNone/>
            </a:pPr>
            <a:r>
              <a:rPr lang="en-US" dirty="0" smtClean="0"/>
              <a:t>** some of these products </a:t>
            </a:r>
            <a:r>
              <a:rPr lang="en-US" dirty="0"/>
              <a:t>c</a:t>
            </a:r>
            <a:r>
              <a:rPr lang="en-US" dirty="0" smtClean="0"/>
              <a:t>ontain sugar alcohols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4302" y="1676840"/>
            <a:ext cx="5179790" cy="4307136"/>
          </a:xfrm>
        </p:spPr>
        <p:txBody>
          <a:bodyPr>
            <a:normAutofit/>
          </a:bodyPr>
          <a:lstStyle/>
          <a:p>
            <a:r>
              <a:rPr lang="en-US" dirty="0" smtClean="0"/>
              <a:t>Complex Carbohydrates</a:t>
            </a:r>
          </a:p>
          <a:p>
            <a:pPr lvl="1"/>
            <a:r>
              <a:rPr lang="en-US" dirty="0" smtClean="0"/>
              <a:t>Rich </a:t>
            </a:r>
            <a:r>
              <a:rPr lang="en-US" dirty="0"/>
              <a:t>in fiber, vitamins and </a:t>
            </a:r>
            <a:r>
              <a:rPr lang="en-US" dirty="0" smtClean="0"/>
              <a:t>minerals</a:t>
            </a:r>
          </a:p>
          <a:p>
            <a:pPr lvl="1"/>
            <a:r>
              <a:rPr lang="en-US" dirty="0" smtClean="0"/>
              <a:t>Take longer time to digest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in the absorption of certain minerals and the formation of fatty acids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Carbohydrates </a:t>
            </a:r>
            <a:r>
              <a:rPr lang="en-US" dirty="0" err="1" smtClean="0"/>
              <a:t>vs</a:t>
            </a:r>
            <a:r>
              <a:rPr lang="en-US" dirty="0" smtClean="0"/>
              <a:t> Simple Sugars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99071" y="1763422"/>
            <a:ext cx="23631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Vegetables</a:t>
            </a:r>
          </a:p>
          <a:p>
            <a:pPr lvl="1"/>
            <a:r>
              <a:rPr lang="en-US" dirty="0"/>
              <a:t>Spinach</a:t>
            </a:r>
          </a:p>
          <a:p>
            <a:pPr lvl="1"/>
            <a:r>
              <a:rPr lang="en-US" dirty="0"/>
              <a:t>Broccoli</a:t>
            </a:r>
          </a:p>
          <a:p>
            <a:pPr lvl="1"/>
            <a:r>
              <a:rPr lang="en-US" dirty="0"/>
              <a:t>Yams</a:t>
            </a:r>
          </a:p>
          <a:p>
            <a:pPr lvl="1"/>
            <a:r>
              <a:rPr lang="en-US" dirty="0"/>
              <a:t>Beans*</a:t>
            </a:r>
          </a:p>
          <a:p>
            <a:pPr lvl="1"/>
            <a:r>
              <a:rPr lang="en-US" dirty="0"/>
              <a:t>Zucchini</a:t>
            </a:r>
          </a:p>
          <a:p>
            <a:pPr lvl="1"/>
            <a:r>
              <a:rPr lang="en-US" dirty="0" smtClean="0"/>
              <a:t>Lentils</a:t>
            </a:r>
          </a:p>
          <a:p>
            <a:r>
              <a:rPr lang="en-US" dirty="0"/>
              <a:t>Skim Milk</a:t>
            </a:r>
          </a:p>
          <a:p>
            <a:r>
              <a:rPr lang="en-US" dirty="0"/>
              <a:t>Whole Grains</a:t>
            </a:r>
          </a:p>
          <a:p>
            <a:pPr lvl="1"/>
            <a:r>
              <a:rPr lang="en-US" dirty="0"/>
              <a:t>Brown and wild rice</a:t>
            </a:r>
          </a:p>
          <a:p>
            <a:pPr lvl="1"/>
            <a:r>
              <a:rPr lang="en-US" dirty="0"/>
              <a:t>Oatmeal</a:t>
            </a:r>
          </a:p>
          <a:p>
            <a:pPr lvl="1"/>
            <a:r>
              <a:rPr lang="en-US" dirty="0"/>
              <a:t>Corn </a:t>
            </a:r>
          </a:p>
          <a:p>
            <a:pPr lvl="1"/>
            <a:r>
              <a:rPr lang="en-US" dirty="0"/>
              <a:t>Whole wheat breads and pastas</a:t>
            </a:r>
          </a:p>
          <a:p>
            <a:pPr lvl="1"/>
            <a:r>
              <a:rPr lang="en-US" dirty="0"/>
              <a:t>Quinoa*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8360" y="5849041"/>
            <a:ext cx="4705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High in protein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966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1059</TotalTime>
  <Words>791</Words>
  <Application>Microsoft Office PowerPoint</Application>
  <PresentationFormat>On-screen Show (4:3)</PresentationFormat>
  <Paragraphs>307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Nutrition in  Pompe Disease</vt:lpstr>
      <vt:lpstr>Nutrition Goals for  pompe disease</vt:lpstr>
      <vt:lpstr>Nutrition issues in pompe</vt:lpstr>
      <vt:lpstr>Nutrition issues in pompe</vt:lpstr>
      <vt:lpstr>The role of a high protein diet</vt:lpstr>
      <vt:lpstr>Diet Recommendations</vt:lpstr>
      <vt:lpstr>Sources of PROTEIN</vt:lpstr>
      <vt:lpstr>Sources of protein</vt:lpstr>
      <vt:lpstr>Complex Carbohydrates vs Simple Sugars</vt:lpstr>
      <vt:lpstr>Simple Sugars</vt:lpstr>
      <vt:lpstr>FATS</vt:lpstr>
      <vt:lpstr>Example menu</vt:lpstr>
      <vt:lpstr>Example menu</vt:lpstr>
      <vt:lpstr>Example menu</vt:lpstr>
      <vt:lpstr>Totals</vt:lpstr>
      <vt:lpstr>For More information</vt:lpstr>
    </vt:vector>
  </TitlesOfParts>
  <Company>Duke University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Taylor</dc:creator>
  <cp:lastModifiedBy>Brittany Taylor</cp:lastModifiedBy>
  <cp:revision>35</cp:revision>
  <dcterms:created xsi:type="dcterms:W3CDTF">2014-04-06T12:33:09Z</dcterms:created>
  <dcterms:modified xsi:type="dcterms:W3CDTF">2015-04-20T12:29:21Z</dcterms:modified>
</cp:coreProperties>
</file>